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5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5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0EF02-E8E5-4C31-BA0F-7CBE682126A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EDEAB-916B-4FAB-A7ED-CA9889534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67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DEAB-916B-4FAB-A7ED-CA98895347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0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94E3-B8CB-4573-B421-724D915AE484}" type="datetime1">
              <a:rPr lang="en-GB" smtClean="0"/>
              <a:t>10/10/2017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23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2640-6FA5-4F43-B86A-A8F0953EBAA0}" type="datetime1">
              <a:rPr lang="en-GB" smtClean="0"/>
              <a:t>10/10/2017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46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C099-FC05-415D-B33E-57A4A3BC8C55}" type="datetime1">
              <a:rPr lang="en-GB" smtClean="0"/>
              <a:t>10/10/2017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8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FC3D-CB88-4418-A1C8-1A1EF793D869}" type="datetime1">
              <a:rPr lang="en-GB" smtClean="0"/>
              <a:t>10/10/2017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00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AC34-9974-4C12-ACDC-9DBD355E45A1}" type="datetime1">
              <a:rPr lang="en-GB" smtClean="0"/>
              <a:t>10/10/2017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31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C050-E048-4128-8E03-ABF8F99BAE21}" type="datetime1">
              <a:rPr lang="en-GB" smtClean="0"/>
              <a:t>10/10/2017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63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BA7-B7E8-44E6-A1B2-67461F194D60}" type="datetime1">
              <a:rPr lang="en-GB" smtClean="0"/>
              <a:t>10/10/2017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39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86F7-D46A-4464-AC65-0ABD7D6DC6C4}" type="datetime1">
              <a:rPr lang="en-GB" smtClean="0"/>
              <a:t>10/10/2017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16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F2D-E48C-4934-9622-931BAAA4A849}" type="datetime1">
              <a:rPr lang="en-GB" smtClean="0"/>
              <a:t>10/10/2017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2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FF23-15D6-4F0D-8099-8855385BA076}" type="datetime1">
              <a:rPr lang="en-GB" smtClean="0"/>
              <a:t>10/10/2017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0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521-BF5B-4142-9F00-DF3EDCDB3245}" type="datetime1">
              <a:rPr lang="en-GB" smtClean="0"/>
              <a:t>10/10/2017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4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BDA38-33C1-47B4-9376-CAD30D4A428A}" type="datetime1">
              <a:rPr lang="en-GB" smtClean="0"/>
              <a:t>10/10/2017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B5F09-84F7-4166-932F-AE8C54B6B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23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letras.up.pt/egalvao/5543219-False-Friends-English-and-Portuguese.pdf" TargetMode="External"/><Relationship Id="rId2" Type="http://schemas.openxmlformats.org/officeDocument/2006/relationships/hyperlink" Target="http://pt.bab.l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5"/>
                </a:solidFill>
              </a:rPr>
              <a:t>Amigos falsos ou armadilhas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Written</a:t>
            </a:r>
            <a:r>
              <a:rPr lang="pt-PT" dirty="0" smtClean="0"/>
              <a:t> </a:t>
            </a:r>
            <a:r>
              <a:rPr lang="pt-PT" dirty="0" err="1"/>
              <a:t>C</a:t>
            </a:r>
            <a:r>
              <a:rPr lang="pt-PT" dirty="0" err="1" smtClean="0"/>
              <a:t>ommunication</a:t>
            </a:r>
            <a:endParaRPr lang="pt-PT" dirty="0" smtClean="0"/>
          </a:p>
          <a:p>
            <a:r>
              <a:rPr lang="pt-PT" smtClean="0"/>
              <a:t>16 </a:t>
            </a:r>
            <a:r>
              <a:rPr lang="pt-PT" dirty="0" err="1" smtClean="0"/>
              <a:t>October</a:t>
            </a:r>
            <a:r>
              <a:rPr lang="pt-PT" dirty="0" smtClean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92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233310"/>
              </p:ext>
            </p:extLst>
          </p:nvPr>
        </p:nvGraphicFramePr>
        <p:xfrm>
          <a:off x="1487423" y="3808508"/>
          <a:ext cx="9229344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costumes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customs, habits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costumes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fatos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roupa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26592" y="982785"/>
            <a:ext cx="1004620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9. A </a:t>
            </a:r>
            <a:r>
              <a:rPr lang="pt-PT" sz="2800" dirty="0"/>
              <a:t>Suíça colocava os portugueses na lista de trabalhadores de “áreas distantes”, demasiado diferentes para se habituarem aos seus usos e </a:t>
            </a:r>
            <a:r>
              <a:rPr lang="pt-PT" sz="2800" dirty="0">
                <a:solidFill>
                  <a:srgbClr val="FF0000"/>
                </a:solidFill>
              </a:rPr>
              <a:t>costumes</a:t>
            </a:r>
            <a:r>
              <a:rPr lang="pt-PT" sz="2800" dirty="0"/>
              <a:t>.</a:t>
            </a:r>
            <a:endParaRPr lang="en-GB" sz="2800" dirty="0"/>
          </a:p>
          <a:p>
            <a:r>
              <a:rPr lang="en-GB" sz="2800" dirty="0"/>
              <a:t>Switzerland placed the Portuguese on the list of workers from “far away areas”, too different to get used to </a:t>
            </a:r>
            <a:r>
              <a:rPr lang="en-GB" sz="2800" dirty="0" smtClean="0"/>
              <a:t>their habits </a:t>
            </a:r>
            <a:r>
              <a:rPr lang="en-GB" sz="2800" dirty="0"/>
              <a:t>and </a:t>
            </a:r>
            <a:r>
              <a:rPr lang="en-GB" sz="2800" dirty="0">
                <a:solidFill>
                  <a:srgbClr val="FF0000"/>
                </a:solidFill>
              </a:rPr>
              <a:t>customs</a:t>
            </a:r>
            <a:r>
              <a:rPr lang="en-GB" sz="2800" dirty="0"/>
              <a:t>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8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730102"/>
              </p:ext>
            </p:extLst>
          </p:nvPr>
        </p:nvGraphicFramePr>
        <p:xfrm>
          <a:off x="865632" y="3808508"/>
          <a:ext cx="9851135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2813"/>
                <a:gridCol w="2191596"/>
                <a:gridCol w="2463363"/>
                <a:gridCol w="2463363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inscrever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enroll, to register, to sign on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inscribe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gravar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8096" y="1198229"/>
            <a:ext cx="1020470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10. Quando </a:t>
            </a:r>
            <a:r>
              <a:rPr lang="pt-PT" sz="2800" dirty="0"/>
              <a:t>Márcio entrou no 7º ano, Alda </a:t>
            </a:r>
            <a:r>
              <a:rPr lang="pt-PT" sz="2800" dirty="0">
                <a:solidFill>
                  <a:srgbClr val="FF0000"/>
                </a:solidFill>
              </a:rPr>
              <a:t>inscreveu-se</a:t>
            </a:r>
            <a:r>
              <a:rPr lang="pt-PT" sz="2800" dirty="0"/>
              <a:t> no centro de emprego.</a:t>
            </a:r>
            <a:endParaRPr lang="en-GB" sz="2800" dirty="0"/>
          </a:p>
          <a:p>
            <a:pPr>
              <a:spcAft>
                <a:spcPts val="600"/>
              </a:spcAft>
            </a:pPr>
            <a:r>
              <a:rPr lang="en-GB" sz="2800" dirty="0"/>
              <a:t>When </a:t>
            </a:r>
            <a:r>
              <a:rPr lang="en-GB" sz="2800" dirty="0" err="1"/>
              <a:t>Márcio</a:t>
            </a:r>
            <a:r>
              <a:rPr lang="en-GB" sz="2800" dirty="0"/>
              <a:t> started Grade 7, </a:t>
            </a:r>
            <a:r>
              <a:rPr lang="en-GB" sz="2800" dirty="0" err="1"/>
              <a:t>Alda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enrolled</a:t>
            </a:r>
            <a:r>
              <a:rPr lang="en-GB" sz="2800" dirty="0"/>
              <a:t> / </a:t>
            </a:r>
            <a:r>
              <a:rPr lang="en-GB" sz="2800" dirty="0">
                <a:solidFill>
                  <a:srgbClr val="FF0000"/>
                </a:solidFill>
              </a:rPr>
              <a:t>registered</a:t>
            </a:r>
            <a:r>
              <a:rPr lang="en-GB" sz="2800" dirty="0"/>
              <a:t> at the job centre.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3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3918"/>
              </p:ext>
            </p:extLst>
          </p:nvPr>
        </p:nvGraphicFramePr>
        <p:xfrm>
          <a:off x="1487423" y="3808508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prejuízo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damage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prejudice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preconceito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728870"/>
            <a:ext cx="9497568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11. “Estou </a:t>
            </a:r>
            <a:r>
              <a:rPr lang="pt-PT" sz="2800" dirty="0"/>
              <a:t>certo que ficaríamos melhor servidos (com a eleição de António Guterres), e não teríamos este </a:t>
            </a:r>
            <a:r>
              <a:rPr lang="pt-PT" sz="2800" dirty="0">
                <a:solidFill>
                  <a:srgbClr val="FF0000"/>
                </a:solidFill>
              </a:rPr>
              <a:t>prejuízo</a:t>
            </a:r>
            <a:r>
              <a:rPr lang="pt-PT" sz="2800" dirty="0"/>
              <a:t>, que já começa a ser visível num momento crucial da União.”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“I am certain that we would be better off (with the election of </a:t>
            </a:r>
            <a:r>
              <a:rPr lang="en-GB" sz="2800" dirty="0" err="1"/>
              <a:t>António</a:t>
            </a:r>
            <a:r>
              <a:rPr lang="en-GB" sz="2800" dirty="0"/>
              <a:t> </a:t>
            </a:r>
            <a:r>
              <a:rPr lang="en-GB" sz="2800" dirty="0" err="1"/>
              <a:t>Guterres</a:t>
            </a:r>
            <a:r>
              <a:rPr lang="en-GB" sz="2800" dirty="0"/>
              <a:t>), and we wouldn’t have this </a:t>
            </a:r>
            <a:r>
              <a:rPr lang="en-GB" sz="2800" dirty="0">
                <a:solidFill>
                  <a:srgbClr val="FF0000"/>
                </a:solidFill>
              </a:rPr>
              <a:t>damage</a:t>
            </a:r>
            <a:r>
              <a:rPr lang="en-GB" sz="2800" dirty="0"/>
              <a:t>, which is already beginning to show at a crucial moment of the Union.”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28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996546"/>
              </p:ext>
            </p:extLst>
          </p:nvPr>
        </p:nvGraphicFramePr>
        <p:xfrm>
          <a:off x="1487423" y="3808508"/>
          <a:ext cx="9229344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pretender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intend, </a:t>
                      </a: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aim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pretend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fingir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1159757"/>
            <a:ext cx="9497568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12. A </a:t>
            </a:r>
            <a:r>
              <a:rPr lang="pt-PT" sz="2800" dirty="0"/>
              <a:t>campanha, que é global, </a:t>
            </a:r>
            <a:r>
              <a:rPr lang="pt-PT" sz="2800" dirty="0">
                <a:solidFill>
                  <a:srgbClr val="FF0000"/>
                </a:solidFill>
              </a:rPr>
              <a:t>pretende</a:t>
            </a:r>
            <a:r>
              <a:rPr lang="pt-PT" sz="2800" dirty="0"/>
              <a:t> ainda recentrar a discussão, pondo em </a:t>
            </a:r>
            <a:r>
              <a:rPr lang="pt-PT" sz="2800" dirty="0" err="1"/>
              <a:t>perspectiva</a:t>
            </a:r>
            <a:r>
              <a:rPr lang="pt-PT" sz="2800" dirty="0"/>
              <a:t> os números europeus.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The campaign, which is global, </a:t>
            </a:r>
            <a:r>
              <a:rPr lang="en-GB" sz="2800" dirty="0">
                <a:solidFill>
                  <a:srgbClr val="FF0000"/>
                </a:solidFill>
              </a:rPr>
              <a:t>aims</a:t>
            </a:r>
            <a:r>
              <a:rPr lang="en-GB" sz="2800" dirty="0"/>
              <a:t> to re-centre the discussion and place the European figures in perspective.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0562"/>
              </p:ext>
            </p:extLst>
          </p:nvPr>
        </p:nvGraphicFramePr>
        <p:xfrm>
          <a:off x="780288" y="3174524"/>
          <a:ext cx="10338815" cy="2874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8100"/>
                <a:gridCol w="2300091"/>
                <a:gridCol w="2585312"/>
                <a:gridCol w="2585312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carry out,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fulfil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realize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perceber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experiência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experience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experiência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vulgar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ordinary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vulgar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ordinário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0288" y="1159757"/>
            <a:ext cx="1019251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13. No </a:t>
            </a:r>
            <a:r>
              <a:rPr lang="pt-PT" sz="2800" dirty="0"/>
              <a:t>início dos anos 90, </a:t>
            </a:r>
            <a:r>
              <a:rPr lang="pt-PT" sz="2800" dirty="0" err="1"/>
              <a:t>Yoshinori</a:t>
            </a:r>
            <a:r>
              <a:rPr lang="pt-PT" sz="2800" dirty="0"/>
              <a:t> </a:t>
            </a:r>
            <a:r>
              <a:rPr lang="pt-PT" sz="2800" dirty="0" err="1"/>
              <a:t>Ohsumi</a:t>
            </a:r>
            <a:r>
              <a:rPr lang="pt-PT" sz="2800" dirty="0"/>
              <a:t> </a:t>
            </a:r>
            <a:r>
              <a:rPr lang="pt-PT" sz="2800" dirty="0">
                <a:solidFill>
                  <a:srgbClr val="FF0000"/>
                </a:solidFill>
              </a:rPr>
              <a:t>realizou</a:t>
            </a:r>
            <a:r>
              <a:rPr lang="pt-PT" sz="2800" dirty="0"/>
              <a:t> uma série de </a:t>
            </a:r>
            <a:r>
              <a:rPr lang="pt-PT" sz="2800" dirty="0">
                <a:solidFill>
                  <a:srgbClr val="FF0000"/>
                </a:solidFill>
              </a:rPr>
              <a:t>experiências</a:t>
            </a:r>
            <a:r>
              <a:rPr lang="pt-PT" sz="2800" dirty="0"/>
              <a:t> com leveduras do </a:t>
            </a:r>
            <a:r>
              <a:rPr lang="pt-PT" sz="2800" dirty="0">
                <a:solidFill>
                  <a:srgbClr val="FF0000"/>
                </a:solidFill>
              </a:rPr>
              <a:t>vulgar</a:t>
            </a:r>
            <a:r>
              <a:rPr lang="pt-PT" sz="2800" dirty="0"/>
              <a:t> fermento do padeiro.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At the beginning of the 90s, Yoshinori </a:t>
            </a:r>
            <a:r>
              <a:rPr lang="en-GB" sz="2800" dirty="0" err="1"/>
              <a:t>Ohsumi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carried out </a:t>
            </a:r>
            <a:r>
              <a:rPr lang="en-GB" sz="2800" dirty="0"/>
              <a:t>a series of </a:t>
            </a:r>
            <a:r>
              <a:rPr lang="en-GB" sz="2800" dirty="0">
                <a:solidFill>
                  <a:srgbClr val="FF0000"/>
                </a:solidFill>
              </a:rPr>
              <a:t>experiments</a:t>
            </a:r>
            <a:r>
              <a:rPr lang="en-GB" sz="2800" dirty="0"/>
              <a:t> with </a:t>
            </a:r>
            <a:r>
              <a:rPr lang="en-GB" sz="2800" dirty="0">
                <a:solidFill>
                  <a:srgbClr val="FF0000"/>
                </a:solidFill>
              </a:rPr>
              <a:t>ordinary</a:t>
            </a:r>
            <a:r>
              <a:rPr lang="en-GB" sz="2800" dirty="0"/>
              <a:t> bread yeast.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96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736190"/>
              </p:ext>
            </p:extLst>
          </p:nvPr>
        </p:nvGraphicFramePr>
        <p:xfrm>
          <a:off x="1487423" y="3808508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sensível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sensitive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sensible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sensato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767342"/>
            <a:ext cx="949756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14. “Acredito </a:t>
            </a:r>
            <a:r>
              <a:rPr lang="pt-PT" sz="2800" dirty="0"/>
              <a:t>que não seja possível, na prática, tratar o petróleo como uma indústria qualquer, até por questões geoestratégicas </a:t>
            </a:r>
            <a:r>
              <a:rPr lang="pt-PT" sz="2800" dirty="0">
                <a:solidFill>
                  <a:srgbClr val="FF0000"/>
                </a:solidFill>
              </a:rPr>
              <a:t>sensíveis</a:t>
            </a:r>
            <a:r>
              <a:rPr lang="pt-PT" sz="2800" dirty="0"/>
              <a:t> associadas.”</a:t>
            </a:r>
            <a:endParaRPr lang="en-GB" sz="2800" dirty="0"/>
          </a:p>
          <a:p>
            <a:r>
              <a:rPr lang="en-GB" sz="2800" dirty="0"/>
              <a:t>“I believe that in practice it is not possible to </a:t>
            </a:r>
            <a:r>
              <a:rPr lang="en-GB" sz="2800" dirty="0" smtClean="0"/>
              <a:t>consider </a:t>
            </a:r>
            <a:r>
              <a:rPr lang="en-GB" sz="2800" dirty="0"/>
              <a:t>petroleum as just any industry, if only for the </a:t>
            </a:r>
            <a:r>
              <a:rPr lang="en-GB" sz="2800" dirty="0">
                <a:solidFill>
                  <a:srgbClr val="FF0000"/>
                </a:solidFill>
              </a:rPr>
              <a:t>sensitive</a:t>
            </a:r>
            <a:r>
              <a:rPr lang="en-GB" sz="2800" dirty="0"/>
              <a:t> geostrategic questions associated with it.”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3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286837"/>
              </p:ext>
            </p:extLst>
          </p:nvPr>
        </p:nvGraphicFramePr>
        <p:xfrm>
          <a:off x="1487423" y="3808508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taxa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imposto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1159757"/>
            <a:ext cx="9497568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15. Oficialmente </a:t>
            </a:r>
            <a:r>
              <a:rPr lang="pt-PT" sz="2800" dirty="0"/>
              <a:t>a </a:t>
            </a:r>
            <a:r>
              <a:rPr lang="pt-PT" sz="2800" dirty="0">
                <a:solidFill>
                  <a:srgbClr val="FF0000"/>
                </a:solidFill>
              </a:rPr>
              <a:t>taxa</a:t>
            </a:r>
            <a:r>
              <a:rPr lang="pt-PT" sz="2800" dirty="0"/>
              <a:t> ronda os 11%, em linha com a média nacional.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Officially, the </a:t>
            </a:r>
            <a:r>
              <a:rPr lang="en-GB" sz="2800" dirty="0">
                <a:solidFill>
                  <a:srgbClr val="FF0000"/>
                </a:solidFill>
              </a:rPr>
              <a:t>rate</a:t>
            </a:r>
            <a:r>
              <a:rPr lang="en-GB" sz="2800" dirty="0"/>
              <a:t> is around 11%, in line with the national average. 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6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623185"/>
              </p:ext>
            </p:extLst>
          </p:nvPr>
        </p:nvGraphicFramePr>
        <p:xfrm>
          <a:off x="1024128" y="3808508"/>
          <a:ext cx="9692639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844"/>
                <a:gridCol w="2156335"/>
                <a:gridCol w="2423730"/>
                <a:gridCol w="2423730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responsável</a:t>
                      </a: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(subst.)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 responsible,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official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responsible (adj)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responsável (adj)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defender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argue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defend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defender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prejudicar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harm, 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hurt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6864" y="513427"/>
            <a:ext cx="10155934" cy="318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16. O </a:t>
            </a:r>
            <a:r>
              <a:rPr lang="pt-PT" sz="2800" dirty="0">
                <a:solidFill>
                  <a:srgbClr val="FF0000"/>
                </a:solidFill>
              </a:rPr>
              <a:t>responsável</a:t>
            </a:r>
            <a:r>
              <a:rPr lang="pt-PT" sz="2800" dirty="0"/>
              <a:t> governamental insistiu que não se trata de uma subida das taxas do imposto, mas sim de assegurar o adiantamento da </a:t>
            </a:r>
            <a:r>
              <a:rPr lang="pt-PT" sz="2800" dirty="0" err="1"/>
              <a:t>colecta</a:t>
            </a:r>
            <a:r>
              <a:rPr lang="pt-PT" sz="2800" dirty="0"/>
              <a:t> e </a:t>
            </a:r>
            <a:r>
              <a:rPr lang="pt-PT" sz="2800" dirty="0">
                <a:solidFill>
                  <a:srgbClr val="FF0000"/>
                </a:solidFill>
              </a:rPr>
              <a:t>defendeu</a:t>
            </a:r>
            <a:r>
              <a:rPr lang="pt-PT" sz="2800" dirty="0"/>
              <a:t> que "não vai </a:t>
            </a:r>
            <a:r>
              <a:rPr lang="pt-PT" sz="2800" dirty="0">
                <a:solidFill>
                  <a:srgbClr val="FF0000"/>
                </a:solidFill>
              </a:rPr>
              <a:t>prejudicar</a:t>
            </a:r>
            <a:r>
              <a:rPr lang="pt-PT" sz="2800" dirty="0"/>
              <a:t> substancialmente a </a:t>
            </a:r>
            <a:r>
              <a:rPr lang="pt-PT" sz="2800" dirty="0" err="1"/>
              <a:t>actividade</a:t>
            </a:r>
            <a:r>
              <a:rPr lang="pt-PT" sz="2800" dirty="0"/>
              <a:t> económica".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The government </a:t>
            </a:r>
            <a:r>
              <a:rPr lang="en-GB" sz="2800" dirty="0">
                <a:solidFill>
                  <a:srgbClr val="FF0000"/>
                </a:solidFill>
              </a:rPr>
              <a:t>official</a:t>
            </a:r>
            <a:r>
              <a:rPr lang="en-GB" sz="2800" dirty="0"/>
              <a:t> insisted that it was not about increasing taxes, but rather ensuring a postponement in the levy, and he </a:t>
            </a:r>
            <a:r>
              <a:rPr lang="en-GB" sz="2800" dirty="0">
                <a:solidFill>
                  <a:srgbClr val="FF0000"/>
                </a:solidFill>
              </a:rPr>
              <a:t>argued</a:t>
            </a:r>
            <a:r>
              <a:rPr lang="en-GB" sz="2800" dirty="0"/>
              <a:t> that it would not substantially </a:t>
            </a:r>
            <a:r>
              <a:rPr lang="en-GB" sz="2800" dirty="0">
                <a:solidFill>
                  <a:srgbClr val="FF0000"/>
                </a:solidFill>
              </a:rPr>
              <a:t>harm / hurt </a:t>
            </a:r>
            <a:r>
              <a:rPr lang="en-GB" sz="2800" dirty="0"/>
              <a:t>economic activity”.  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44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958863"/>
              </p:ext>
            </p:extLst>
          </p:nvPr>
        </p:nvGraphicFramePr>
        <p:xfrm>
          <a:off x="1487423" y="3808508"/>
          <a:ext cx="9229344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ultimamente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lately, recently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ultimately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finalmente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fim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728871"/>
            <a:ext cx="9497568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17.</a:t>
            </a:r>
            <a:r>
              <a:rPr lang="pt-PT" sz="2800" dirty="0" smtClean="0">
                <a:solidFill>
                  <a:srgbClr val="FF0000"/>
                </a:solidFill>
              </a:rPr>
              <a:t> Ultimamente</a:t>
            </a:r>
            <a:r>
              <a:rPr lang="pt-PT" sz="2800" dirty="0"/>
              <a:t>, o FMI defendeu que, para colocar as economias a crescer mais, os governos têm de insistir nas reformas estruturais.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>
                <a:solidFill>
                  <a:srgbClr val="FF0000"/>
                </a:solidFill>
              </a:rPr>
              <a:t>Lately</a:t>
            </a:r>
            <a:r>
              <a:rPr lang="en-GB" sz="2800" dirty="0"/>
              <a:t>, the IMF has argued that governments must persist in structural reforms in order to make the economies grow </a:t>
            </a:r>
            <a:r>
              <a:rPr lang="en-GB" sz="2800" dirty="0" smtClean="0"/>
              <a:t>more / in order to foster more economic growth.</a:t>
            </a:r>
            <a:endParaRPr lang="en-GB" sz="2800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56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471030"/>
              </p:ext>
            </p:extLst>
          </p:nvPr>
        </p:nvGraphicFramePr>
        <p:xfrm>
          <a:off x="1139951" y="4491260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eventual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possible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eventually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fim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6448" y="121011"/>
            <a:ext cx="1043635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18. Uma </a:t>
            </a:r>
            <a:r>
              <a:rPr lang="pt-PT" sz="2800" dirty="0"/>
              <a:t>vez que a medida apenas foi anunciada pelo Governo na quinta-feira, as contas do Banco de Portugal não levam em consideração os </a:t>
            </a:r>
            <a:r>
              <a:rPr lang="pt-PT" sz="2800" dirty="0">
                <a:solidFill>
                  <a:srgbClr val="FF0000"/>
                </a:solidFill>
              </a:rPr>
              <a:t>eventuais</a:t>
            </a:r>
            <a:r>
              <a:rPr lang="pt-PT" sz="2800" dirty="0"/>
              <a:t> efeitos positivos no défice que o novo programa de regularização extraordinária de dívidas fiscais e contributivas pode vir a ter.</a:t>
            </a:r>
            <a:endParaRPr lang="en-GB" sz="2800" dirty="0"/>
          </a:p>
          <a:p>
            <a:r>
              <a:rPr lang="en-GB" sz="2800" dirty="0"/>
              <a:t>Because the measure was only announced by the government on Thursday, the Bank of Portugal’s calculations do not take into account any </a:t>
            </a:r>
            <a:r>
              <a:rPr lang="en-GB" sz="2800" dirty="0">
                <a:solidFill>
                  <a:srgbClr val="FF0000"/>
                </a:solidFill>
              </a:rPr>
              <a:t>possible</a:t>
            </a:r>
            <a:r>
              <a:rPr lang="en-GB" sz="2800" dirty="0"/>
              <a:t> positive effects that the new program for settling fiscal and contributory debts may have on the deficit. 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052619"/>
              </p:ext>
            </p:extLst>
          </p:nvPr>
        </p:nvGraphicFramePr>
        <p:xfrm>
          <a:off x="1487423" y="3808508"/>
          <a:ext cx="9229344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6793"/>
                <a:gridCol w="2306793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resumo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abstract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to resume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recomeçar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retomar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87424" y="1515220"/>
            <a:ext cx="949756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O </a:t>
            </a:r>
            <a:r>
              <a:rPr kumimoji="0" lang="pt-PT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resumo </a:t>
            </a:r>
            <a:r>
              <a:rPr kumimoji="0" lang="pt-PT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artigo não deve ultrapassar 300 palavras.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article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no longer than 300 words.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article should be no longer than 300 words.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31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867586"/>
              </p:ext>
            </p:extLst>
          </p:nvPr>
        </p:nvGraphicFramePr>
        <p:xfrm>
          <a:off x="841248" y="3808508"/>
          <a:ext cx="10387583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1629"/>
                <a:gridCol w="2310940"/>
                <a:gridCol w="2597507"/>
                <a:gridCol w="2597507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económico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cheap, economical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económico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41248" y="551898"/>
            <a:ext cx="1013155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19. “O </a:t>
            </a:r>
            <a:r>
              <a:rPr lang="pt-PT" sz="2800" dirty="0"/>
              <a:t>custo de uma chamada local na rede fixa PT, com duração de três minutos, em horário </a:t>
            </a:r>
            <a:r>
              <a:rPr lang="pt-PT" sz="2800" dirty="0">
                <a:solidFill>
                  <a:srgbClr val="FF0000"/>
                </a:solidFill>
              </a:rPr>
              <a:t>económico</a:t>
            </a:r>
            <a:r>
              <a:rPr lang="pt-PT" sz="2800" dirty="0"/>
              <a:t> [das 21h00 às 09h00] é até 15 vezes mais barato do que uma chamada entre duas redes móveis diferentes." </a:t>
            </a:r>
            <a:endParaRPr lang="en-GB" sz="2800" dirty="0"/>
          </a:p>
          <a:p>
            <a:pPr>
              <a:spcAft>
                <a:spcPts val="600"/>
              </a:spcAft>
            </a:pPr>
            <a:r>
              <a:rPr lang="en-GB" sz="2800" dirty="0"/>
              <a:t>“The cost of </a:t>
            </a:r>
            <a:r>
              <a:rPr lang="en-GB" sz="2800" dirty="0" smtClean="0"/>
              <a:t>a 3-minute local call </a:t>
            </a:r>
            <a:r>
              <a:rPr lang="en-GB" sz="2800" dirty="0"/>
              <a:t>on the PT landline during the period with </a:t>
            </a:r>
            <a:r>
              <a:rPr lang="en-GB" sz="2800" dirty="0">
                <a:solidFill>
                  <a:srgbClr val="FF0000"/>
                </a:solidFill>
              </a:rPr>
              <a:t>cheap</a:t>
            </a:r>
            <a:r>
              <a:rPr lang="en-GB" sz="2800" dirty="0"/>
              <a:t> rates [from 9pm to 9am], is up to 15 times cheaper than a call between two different mobile networks.”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905842"/>
            <a:ext cx="9497568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200"/>
              </a:spcAft>
            </a:pPr>
            <a:r>
              <a:rPr lang="pt-PT" sz="2800" dirty="0" smtClean="0"/>
              <a:t>20. “É </a:t>
            </a:r>
            <a:r>
              <a:rPr lang="pt-PT" sz="2800" dirty="0"/>
              <a:t>verdade que algum descontentamento assenta em preocupações legítimas com o desenvolvimento </a:t>
            </a:r>
            <a:r>
              <a:rPr lang="pt-PT" sz="2800" dirty="0">
                <a:solidFill>
                  <a:srgbClr val="FF0000"/>
                </a:solidFill>
              </a:rPr>
              <a:t>económico</a:t>
            </a:r>
            <a:r>
              <a:rPr lang="pt-PT" sz="2800" dirty="0"/>
              <a:t>”, concede Obama.</a:t>
            </a:r>
            <a:endParaRPr lang="en-GB" sz="2800" dirty="0"/>
          </a:p>
          <a:p>
            <a:pPr>
              <a:spcAft>
                <a:spcPts val="1200"/>
              </a:spcAft>
            </a:pPr>
            <a:r>
              <a:rPr lang="en-GB" sz="2800" dirty="0"/>
              <a:t>“But some of the discontent is rooted in legitimate concerns about long-term </a:t>
            </a:r>
            <a:r>
              <a:rPr lang="en-GB" sz="2800" dirty="0">
                <a:solidFill>
                  <a:srgbClr val="FF0000"/>
                </a:solidFill>
              </a:rPr>
              <a:t>economic</a:t>
            </a:r>
            <a:r>
              <a:rPr lang="en-GB" sz="2800" dirty="0"/>
              <a:t> forces.”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3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159752" cy="1325563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err="1" smtClean="0"/>
              <a:t>Useful</a:t>
            </a:r>
            <a:r>
              <a:rPr lang="pt-PT" sz="2800" b="1" dirty="0" smtClean="0"/>
              <a:t> websites</a:t>
            </a:r>
            <a:endParaRPr lang="en-GB" sz="28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u="sng" dirty="0" smtClean="0">
              <a:hlinkClick r:id="rId2"/>
            </a:endParaRPr>
          </a:p>
          <a:p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://pt.bab.la/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translation tool with examples of sentences &amp; translations</a:t>
            </a:r>
          </a:p>
          <a:p>
            <a:endParaRPr lang="pt-PT" dirty="0" smtClean="0"/>
          </a:p>
          <a:p>
            <a:r>
              <a:rPr lang="en-GB" dirty="0" smtClean="0">
                <a:hlinkClick r:id="rId3"/>
              </a:rPr>
              <a:t>http://web.letras.up.pt/egalvao/5543219-False-Friends-English-and-Portuguese.pdf</a:t>
            </a:r>
            <a:r>
              <a:rPr lang="en-GB" dirty="0" smtClean="0"/>
              <a:t> </a:t>
            </a:r>
          </a:p>
          <a:p>
            <a:pPr lvl="1"/>
            <a:r>
              <a:rPr lang="pt-PT" dirty="0" err="1"/>
              <a:t>l</a:t>
            </a:r>
            <a:r>
              <a:rPr lang="pt-PT" dirty="0" err="1" smtClean="0"/>
              <a:t>ist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false </a:t>
            </a:r>
            <a:r>
              <a:rPr lang="pt-PT" dirty="0" err="1" smtClean="0"/>
              <a:t>friends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7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517645"/>
              </p:ext>
            </p:extLst>
          </p:nvPr>
        </p:nvGraphicFramePr>
        <p:xfrm>
          <a:off x="1487423" y="3808508"/>
          <a:ext cx="9229344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actualmente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currently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actually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facto,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verdade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87424" y="1692192"/>
            <a:ext cx="9497568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2. Há</a:t>
            </a:r>
            <a:r>
              <a:rPr lang="pt-PT" sz="2800" dirty="0"/>
              <a:t> </a:t>
            </a:r>
            <a:r>
              <a:rPr lang="pt-PT" sz="2800" dirty="0" err="1">
                <a:solidFill>
                  <a:srgbClr val="FF0000"/>
                </a:solidFill>
              </a:rPr>
              <a:t>actualmente</a:t>
            </a:r>
            <a:r>
              <a:rPr lang="pt-PT" sz="2800" dirty="0"/>
              <a:t> 1.194 mil beneficiárias de pensões mínimas.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</a:rPr>
              <a:t>Currently</a:t>
            </a:r>
            <a:r>
              <a:rPr lang="en-US" sz="2800" dirty="0"/>
              <a:t>, there are 1.194 million beneficiaries who receive the minimum pension</a:t>
            </a:r>
            <a:r>
              <a:rPr lang="en-US" sz="2800" dirty="0" smtClean="0"/>
              <a:t>.</a:t>
            </a:r>
            <a:endParaRPr lang="en-GB" sz="2800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8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206048"/>
              </p:ext>
            </p:extLst>
          </p:nvPr>
        </p:nvGraphicFramePr>
        <p:xfrm>
          <a:off x="1487423" y="3808508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avisar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warn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advise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aconselhar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728870"/>
            <a:ext cx="9497568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3. O </a:t>
            </a:r>
            <a:r>
              <a:rPr lang="pt-PT" sz="2800" dirty="0"/>
              <a:t>comissário europeu </a:t>
            </a:r>
            <a:r>
              <a:rPr lang="pt-PT" sz="2800" dirty="0" err="1"/>
              <a:t>Günther</a:t>
            </a:r>
            <a:r>
              <a:rPr lang="pt-PT" sz="2800" dirty="0"/>
              <a:t> </a:t>
            </a:r>
            <a:r>
              <a:rPr lang="pt-PT" sz="2800" dirty="0" err="1"/>
              <a:t>Oettinger</a:t>
            </a:r>
            <a:r>
              <a:rPr lang="pt-PT" sz="2800" dirty="0"/>
              <a:t> afastou o cenário de novo resgate, mas </a:t>
            </a:r>
            <a:r>
              <a:rPr lang="pt-PT" sz="2800" dirty="0">
                <a:solidFill>
                  <a:srgbClr val="FF0000"/>
                </a:solidFill>
              </a:rPr>
              <a:t>avisou</a:t>
            </a:r>
            <a:r>
              <a:rPr lang="pt-PT" sz="2800" dirty="0"/>
              <a:t> que os Estados-Membros devem manter-se sob o "chapéu" das instituições europeias.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The European Commissioner, </a:t>
            </a:r>
            <a:r>
              <a:rPr lang="en-GB" sz="2800" dirty="0" err="1"/>
              <a:t>Günther</a:t>
            </a:r>
            <a:r>
              <a:rPr lang="en-GB" sz="2800" dirty="0"/>
              <a:t> Oettinger, set aside the possibility of a new bailout, but </a:t>
            </a:r>
            <a:r>
              <a:rPr lang="en-GB" sz="2800" dirty="0">
                <a:solidFill>
                  <a:srgbClr val="FF0000"/>
                </a:solidFill>
              </a:rPr>
              <a:t>warned</a:t>
            </a:r>
            <a:r>
              <a:rPr lang="en-GB" sz="2800" dirty="0"/>
              <a:t> that the member states must remain under the “umbrella” of the European institutions.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6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178865"/>
              </p:ext>
            </p:extLst>
          </p:nvPr>
        </p:nvGraphicFramePr>
        <p:xfrm>
          <a:off x="950974" y="3832892"/>
          <a:ext cx="10155938" cy="1548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9048"/>
                <a:gridCol w="2527727"/>
                <a:gridCol w="2422605"/>
                <a:gridCol w="2656558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aplicação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requerimento</a:t>
                      </a:r>
                      <a:r>
                        <a:rPr lang="en-US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inscrição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230" y="551900"/>
            <a:ext cx="949756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4. Os</a:t>
            </a:r>
            <a:r>
              <a:rPr lang="pt-PT" sz="2800" dirty="0"/>
              <a:t> bancos a operar em Portugal vão enviar à AT informação sobre os saldos bancários e informações de </a:t>
            </a:r>
            <a:r>
              <a:rPr lang="pt-PT" sz="2800" dirty="0">
                <a:solidFill>
                  <a:srgbClr val="FF0000"/>
                </a:solidFill>
              </a:rPr>
              <a:t>aplicações</a:t>
            </a:r>
            <a:r>
              <a:rPr lang="pt-PT" sz="2800" dirty="0"/>
              <a:t> financeiras detidas por cidadãos americanos residentes em Portugal.</a:t>
            </a:r>
            <a:endParaRPr lang="en-GB" sz="2800" dirty="0"/>
          </a:p>
          <a:p>
            <a:r>
              <a:rPr lang="en-GB" sz="2800" dirty="0" smtClean="0"/>
              <a:t>Banks </a:t>
            </a:r>
            <a:r>
              <a:rPr lang="en-GB" sz="2800" dirty="0"/>
              <a:t>operating in Portugal will send the Taxation Authority information on the </a:t>
            </a:r>
            <a:r>
              <a:rPr lang="en-GB" sz="2800" dirty="0" smtClean="0"/>
              <a:t>bank balances  of American citizens residing in Portugal and their financial </a:t>
            </a:r>
            <a:r>
              <a:rPr lang="en-GB" sz="2800" dirty="0" smtClean="0">
                <a:solidFill>
                  <a:srgbClr val="FF0000"/>
                </a:solidFill>
              </a:rPr>
              <a:t>investments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63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911535"/>
              </p:ext>
            </p:extLst>
          </p:nvPr>
        </p:nvGraphicFramePr>
        <p:xfrm>
          <a:off x="548640" y="3808508"/>
          <a:ext cx="1105814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7650"/>
                <a:gridCol w="2460120"/>
                <a:gridCol w="2765187"/>
                <a:gridCol w="2765187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sofrer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undergo (implies no pain),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suffer (implies pain)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suffer (implies pain)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suffer from AIDS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sofrer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SIDA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apreciação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appreciation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gratidão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8368" y="551899"/>
            <a:ext cx="1031443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5. Finalmente</a:t>
            </a:r>
            <a:r>
              <a:rPr lang="pt-PT" sz="2800" dirty="0"/>
              <a:t>, no ano passado, a Gaivota Azul </a:t>
            </a:r>
            <a:r>
              <a:rPr lang="pt-PT" sz="2800" dirty="0">
                <a:solidFill>
                  <a:srgbClr val="FF0000"/>
                </a:solidFill>
              </a:rPr>
              <a:t>sofreu</a:t>
            </a:r>
            <a:r>
              <a:rPr lang="pt-PT" sz="2800" dirty="0"/>
              <a:t> nova </a:t>
            </a:r>
            <a:r>
              <a:rPr lang="pt-PT" sz="2800" dirty="0">
                <a:solidFill>
                  <a:srgbClr val="FF0000"/>
                </a:solidFill>
              </a:rPr>
              <a:t>apreciação</a:t>
            </a:r>
            <a:r>
              <a:rPr lang="pt-PT" sz="2800" dirty="0"/>
              <a:t> significativa, valendo agora, para a Autoridade Tributária, mais de 392 mil euros.</a:t>
            </a:r>
            <a:endParaRPr lang="en-GB" sz="2800" dirty="0"/>
          </a:p>
          <a:p>
            <a:r>
              <a:rPr lang="en-GB" sz="2800" dirty="0"/>
              <a:t>Finally, last year “</a:t>
            </a:r>
            <a:r>
              <a:rPr lang="en-GB" sz="2800" dirty="0" err="1"/>
              <a:t>Gaivota</a:t>
            </a:r>
            <a:r>
              <a:rPr lang="en-GB" sz="2800" dirty="0"/>
              <a:t> Azul” </a:t>
            </a:r>
            <a:r>
              <a:rPr lang="en-GB" sz="2800" dirty="0">
                <a:solidFill>
                  <a:srgbClr val="FF0000"/>
                </a:solidFill>
              </a:rPr>
              <a:t>underwent</a:t>
            </a:r>
            <a:r>
              <a:rPr lang="en-GB" sz="2800" dirty="0"/>
              <a:t> a new and significant </a:t>
            </a:r>
            <a:r>
              <a:rPr lang="en-GB" sz="2800" dirty="0">
                <a:solidFill>
                  <a:srgbClr val="FF0000"/>
                </a:solidFill>
              </a:rPr>
              <a:t>evaluation</a:t>
            </a:r>
            <a:r>
              <a:rPr lang="en-GB" sz="2800" dirty="0"/>
              <a:t>, with the Taxation Authority </a:t>
            </a:r>
            <a:r>
              <a:rPr lang="en-GB" sz="2800" dirty="0" smtClean="0"/>
              <a:t>evaluating </a:t>
            </a:r>
            <a:r>
              <a:rPr lang="en-GB" sz="2800" dirty="0"/>
              <a:t>it at more than 3.92 million euros</a:t>
            </a:r>
            <a:r>
              <a:rPr lang="en-GB" sz="2800" dirty="0" smtClean="0"/>
              <a:t>.</a:t>
            </a:r>
          </a:p>
          <a:p>
            <a:r>
              <a:rPr lang="pt-PT" sz="2800" dirty="0" err="1" smtClean="0"/>
              <a:t>Finally</a:t>
            </a:r>
            <a:r>
              <a:rPr lang="pt-PT" sz="2800" dirty="0" smtClean="0"/>
              <a:t>, </a:t>
            </a:r>
            <a:r>
              <a:rPr lang="pt-PT" sz="2800" dirty="0" err="1" smtClean="0"/>
              <a:t>last</a:t>
            </a:r>
            <a:r>
              <a:rPr lang="pt-PT" sz="2800" dirty="0" smtClean="0"/>
              <a:t> </a:t>
            </a:r>
            <a:r>
              <a:rPr lang="pt-PT" sz="2800" dirty="0" err="1" smtClean="0"/>
              <a:t>year</a:t>
            </a:r>
            <a:r>
              <a:rPr lang="pt-PT" sz="2800" dirty="0" smtClean="0"/>
              <a:t> “Gaivota Azul” </a:t>
            </a:r>
            <a:r>
              <a:rPr lang="pt-PT" sz="2800" dirty="0" err="1" smtClean="0">
                <a:solidFill>
                  <a:srgbClr val="FF0000"/>
                </a:solidFill>
              </a:rPr>
              <a:t>was</a:t>
            </a:r>
            <a:r>
              <a:rPr lang="pt-PT" sz="2800" dirty="0" smtClean="0">
                <a:solidFill>
                  <a:srgbClr val="FF0000"/>
                </a:solidFill>
              </a:rPr>
              <a:t> </a:t>
            </a:r>
            <a:r>
              <a:rPr lang="pt-PT" sz="2800" dirty="0" err="1" smtClean="0"/>
              <a:t>significantly</a:t>
            </a:r>
            <a:r>
              <a:rPr lang="pt-PT" sz="2800" dirty="0" smtClean="0"/>
              <a:t> </a:t>
            </a:r>
            <a:r>
              <a:rPr lang="pt-PT" sz="2800" dirty="0" err="1" smtClean="0">
                <a:solidFill>
                  <a:srgbClr val="FF0000"/>
                </a:solidFill>
              </a:rPr>
              <a:t>re-evaluated</a:t>
            </a:r>
            <a:r>
              <a:rPr lang="pt-PT" sz="2800" dirty="0" smtClean="0"/>
              <a:t>, </a:t>
            </a:r>
            <a:r>
              <a:rPr lang="pt-PT" sz="2800" dirty="0" err="1" smtClean="0"/>
              <a:t>with</a:t>
            </a:r>
            <a:r>
              <a:rPr lang="pt-PT" sz="2800" dirty="0" smtClean="0"/>
              <a:t> …</a:t>
            </a:r>
            <a:endParaRPr lang="en-GB" sz="2800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9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888307"/>
              </p:ext>
            </p:extLst>
          </p:nvPr>
        </p:nvGraphicFramePr>
        <p:xfrm>
          <a:off x="1475230" y="4369340"/>
          <a:ext cx="922934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1"/>
                <a:gridCol w="2053265"/>
                <a:gridCol w="2307879"/>
                <a:gridCol w="230787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assistir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watch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assist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ajudar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92480" y="728870"/>
            <a:ext cx="10180318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6. </a:t>
            </a:r>
            <a:r>
              <a:rPr lang="pt-PT" sz="2800" dirty="0" err="1" smtClean="0"/>
              <a:t>Ant</a:t>
            </a:r>
            <a:r>
              <a:rPr lang="pt-PT" sz="2800" dirty="0" smtClean="0"/>
              <a:t> </a:t>
            </a:r>
            <a:r>
              <a:rPr lang="pt-PT" sz="2800" dirty="0"/>
              <a:t>Hampton recorda-se de uma certa noite, passada num hotel, em que ligou a televisão e </a:t>
            </a:r>
            <a:r>
              <a:rPr lang="pt-PT" sz="2800" dirty="0">
                <a:solidFill>
                  <a:srgbClr val="FF0000"/>
                </a:solidFill>
              </a:rPr>
              <a:t>assistiu</a:t>
            </a:r>
            <a:r>
              <a:rPr lang="pt-PT" sz="2800" dirty="0"/>
              <a:t> “a um daqueles documentários sensacionalistas do </a:t>
            </a:r>
            <a:r>
              <a:rPr lang="pt-PT" sz="2800" dirty="0" err="1"/>
              <a:t>History</a:t>
            </a:r>
            <a:r>
              <a:rPr lang="pt-PT" sz="2800" dirty="0"/>
              <a:t> </a:t>
            </a:r>
            <a:r>
              <a:rPr lang="pt-PT" sz="2800" dirty="0" err="1"/>
              <a:t>Channel</a:t>
            </a:r>
            <a:r>
              <a:rPr lang="pt-PT" sz="2800" dirty="0"/>
              <a:t> ou do </a:t>
            </a:r>
            <a:r>
              <a:rPr lang="pt-PT" sz="2800" dirty="0" err="1"/>
              <a:t>National</a:t>
            </a:r>
            <a:r>
              <a:rPr lang="pt-PT" sz="2800" dirty="0"/>
              <a:t> </a:t>
            </a:r>
            <a:r>
              <a:rPr lang="pt-PT" sz="2800" dirty="0" err="1"/>
              <a:t>Geographic</a:t>
            </a:r>
            <a:r>
              <a:rPr lang="pt-PT" sz="2800" dirty="0"/>
              <a:t>”.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Ant Hampton remembers turning on the television one night at a hotel and </a:t>
            </a:r>
            <a:r>
              <a:rPr lang="en-GB" sz="2800" dirty="0">
                <a:solidFill>
                  <a:srgbClr val="FF0000"/>
                </a:solidFill>
              </a:rPr>
              <a:t>watching</a:t>
            </a:r>
            <a:r>
              <a:rPr lang="en-GB" sz="2800" dirty="0"/>
              <a:t> “one of those sensationalist documentaries from the History Channel or National Geographic”.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11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823472"/>
              </p:ext>
            </p:extLst>
          </p:nvPr>
        </p:nvGraphicFramePr>
        <p:xfrm>
          <a:off x="487678" y="3345212"/>
          <a:ext cx="10704577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9567"/>
                <a:gridCol w="2381462"/>
                <a:gridCol w="2676774"/>
                <a:gridCol w="2676774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relativamente</a:t>
                      </a: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regard to,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regarding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 to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 comparação com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assumir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accept, take on, agree to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assume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presumir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70560" y="1159757"/>
            <a:ext cx="10302238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600"/>
              </a:spcAft>
            </a:pPr>
            <a:r>
              <a:rPr lang="pt-PT" sz="2800" dirty="0" smtClean="0"/>
              <a:t>7. </a:t>
            </a:r>
            <a:r>
              <a:rPr lang="pt-PT" sz="2800" dirty="0" smtClean="0">
                <a:solidFill>
                  <a:srgbClr val="FF0000"/>
                </a:solidFill>
              </a:rPr>
              <a:t>Relativamente </a:t>
            </a:r>
            <a:r>
              <a:rPr lang="pt-PT" sz="2800" dirty="0">
                <a:solidFill>
                  <a:srgbClr val="FF0000"/>
                </a:solidFill>
              </a:rPr>
              <a:t>à</a:t>
            </a:r>
            <a:r>
              <a:rPr lang="pt-PT" sz="2800" dirty="0"/>
              <a:t> Caixa Geral de Depósitos, o Estado </a:t>
            </a:r>
            <a:r>
              <a:rPr lang="pt-PT" sz="2800" dirty="0">
                <a:solidFill>
                  <a:srgbClr val="FF0000"/>
                </a:solidFill>
              </a:rPr>
              <a:t>assumiu</a:t>
            </a:r>
            <a:r>
              <a:rPr lang="pt-PT" sz="2800" dirty="0"/>
              <a:t> no programa de recapitalização à resolução desse problema.</a:t>
            </a:r>
            <a:endParaRPr lang="en-GB" sz="2800" dirty="0"/>
          </a:p>
          <a:p>
            <a:r>
              <a:rPr lang="en-GB" sz="2800" dirty="0">
                <a:solidFill>
                  <a:srgbClr val="FF0000"/>
                </a:solidFill>
              </a:rPr>
              <a:t>With regard to</a:t>
            </a:r>
            <a:r>
              <a:rPr lang="en-GB" sz="2800" dirty="0"/>
              <a:t> the </a:t>
            </a:r>
            <a:r>
              <a:rPr lang="en-GB" sz="2800" dirty="0" err="1" smtClean="0"/>
              <a:t>Caixa</a:t>
            </a:r>
            <a:r>
              <a:rPr lang="en-GB" sz="2800" dirty="0" smtClean="0"/>
              <a:t> </a:t>
            </a:r>
            <a:r>
              <a:rPr lang="en-GB" sz="2800" dirty="0" err="1"/>
              <a:t>Geral</a:t>
            </a:r>
            <a:r>
              <a:rPr lang="en-GB" sz="2800" dirty="0"/>
              <a:t> de </a:t>
            </a:r>
            <a:r>
              <a:rPr lang="en-GB" sz="2800" dirty="0" err="1"/>
              <a:t>Depósitos</a:t>
            </a:r>
            <a:r>
              <a:rPr lang="en-GB" sz="2800" dirty="0"/>
              <a:t>, the State </a:t>
            </a:r>
            <a:r>
              <a:rPr lang="en-GB" sz="2800" dirty="0">
                <a:solidFill>
                  <a:srgbClr val="FF0000"/>
                </a:solidFill>
              </a:rPr>
              <a:t>accepted</a:t>
            </a:r>
            <a:r>
              <a:rPr lang="en-GB" sz="2800" dirty="0"/>
              <a:t> to resolve this problem in the recapitalization program.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0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778006"/>
              </p:ext>
            </p:extLst>
          </p:nvPr>
        </p:nvGraphicFramePr>
        <p:xfrm>
          <a:off x="646177" y="3808508"/>
          <a:ext cx="10899646" cy="1331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3681"/>
                <a:gridCol w="2424859"/>
                <a:gridCol w="2725553"/>
                <a:gridCol w="2725553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Portuguese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compromisso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commitment, booking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compromise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meio-termo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6177" y="728870"/>
            <a:ext cx="10326621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800" dirty="0" smtClean="0"/>
              <a:t>8. O </a:t>
            </a:r>
            <a:r>
              <a:rPr lang="pt-PT" sz="2800" dirty="0"/>
              <a:t>próximo </a:t>
            </a:r>
            <a:r>
              <a:rPr lang="pt-PT" sz="2800" dirty="0">
                <a:solidFill>
                  <a:srgbClr val="FF0000"/>
                </a:solidFill>
              </a:rPr>
              <a:t>compromisso</a:t>
            </a:r>
            <a:r>
              <a:rPr lang="pt-PT" sz="2800" dirty="0"/>
              <a:t> do Sporting, a visita ao Famalicão na terceira eliminatória da Taça de Portugal, está marcada para o fim-de-semana de 15 e 16 de Outubro.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en-GB" sz="2800" dirty="0"/>
              <a:t>Sporting’s next </a:t>
            </a:r>
            <a:r>
              <a:rPr lang="en-GB" sz="2800" dirty="0">
                <a:solidFill>
                  <a:srgbClr val="FF0000"/>
                </a:solidFill>
              </a:rPr>
              <a:t>commitment/booking</a:t>
            </a:r>
            <a:r>
              <a:rPr lang="en-GB" sz="2800" dirty="0"/>
              <a:t>, the visit to </a:t>
            </a:r>
            <a:r>
              <a:rPr lang="en-GB" sz="2800" dirty="0" err="1"/>
              <a:t>Famalicão</a:t>
            </a:r>
            <a:r>
              <a:rPr lang="en-GB" sz="2800" dirty="0"/>
              <a:t> in the third round of the Portuguese Cup, is set for the weekend of the 15 and 16 of October.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5F09-84F7-4166-932F-AE8C54B6B67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0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837</Words>
  <Application>Microsoft Office PowerPoint</Application>
  <PresentationFormat>Custom</PresentationFormat>
  <Paragraphs>258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Tema do Office</vt:lpstr>
      <vt:lpstr>Amigos falsos ou armadilhas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Useful 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Amigos falsos</dc:title>
  <dc:creator>AnnHenshall</dc:creator>
  <cp:lastModifiedBy>ANN HENSHALL</cp:lastModifiedBy>
  <cp:revision>15</cp:revision>
  <dcterms:created xsi:type="dcterms:W3CDTF">2016-10-09T10:59:33Z</dcterms:created>
  <dcterms:modified xsi:type="dcterms:W3CDTF">2017-10-10T13:50:16Z</dcterms:modified>
</cp:coreProperties>
</file>